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5" r:id="rId7"/>
    <p:sldId id="260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29C85D2-0D32-4534-B5F4-F3D6E53D5778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1B1D78E-E127-4EB3-A1BB-D52B64CBB2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646537"/>
            <a:ext cx="5120640" cy="15811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Нетрадиционное родительское собрание</a:t>
            </a:r>
          </a:p>
          <a:p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772" y="1052736"/>
            <a:ext cx="5544616" cy="230428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Всё начинается с семьи…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Семья – это важно! Семья – это сложно! </a:t>
            </a:r>
          </a:p>
          <a:p>
            <a:r>
              <a:rPr lang="ru-RU" b="1" dirty="0">
                <a:solidFill>
                  <a:srgbClr val="C00000"/>
                </a:solidFill>
              </a:rPr>
              <a:t>Но счастливо жить одному невозможно!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МАОУ «Гимназия №34»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г. Ульяновска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Брагина Яна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19001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Семейные традиции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595360" cy="561662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в</a:t>
            </a:r>
            <a:r>
              <a:rPr lang="ru-RU" sz="2800" b="1" dirty="0" smtClean="0"/>
              <a:t>стречи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трапезы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с</a:t>
            </a:r>
            <a:r>
              <a:rPr lang="ru-RU" sz="2800" b="1" dirty="0" smtClean="0"/>
              <a:t>овместный досуг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с</a:t>
            </a:r>
            <a:r>
              <a:rPr lang="ru-RU" sz="2800" b="1" dirty="0" smtClean="0"/>
              <a:t>овместный труд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праздники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а</a:t>
            </a:r>
            <a:r>
              <a:rPr lang="ru-RU" sz="2800" b="1" dirty="0" smtClean="0"/>
              <a:t>льбомы, видеоархив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д</a:t>
            </a:r>
            <a:r>
              <a:rPr lang="ru-RU" sz="2800" b="1" dirty="0" smtClean="0"/>
              <a:t>ни рождения, </a:t>
            </a:r>
            <a:r>
              <a:rPr lang="ru-RU" sz="2800" b="1" dirty="0"/>
              <a:t>юбилеи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т</a:t>
            </a:r>
            <a:r>
              <a:rPr lang="ru-RU" sz="2800" b="1" dirty="0" smtClean="0"/>
              <a:t>рудовые династии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подарки, сюрпризы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о</a:t>
            </a:r>
            <a:r>
              <a:rPr lang="ru-RU" sz="2800" b="1" dirty="0" smtClean="0"/>
              <a:t>тдых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/>
              <a:t>р</a:t>
            </a:r>
            <a:r>
              <a:rPr lang="ru-RU" sz="2800" b="1" dirty="0" smtClean="0"/>
              <a:t>одословная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http://i.allday.ru/uploads/posts/2008-10/1224537631_shutterstock_11312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8379"/>
            <a:ext cx="20162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ihi.ru/pics/2011/11/28/63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" y="188640"/>
            <a:ext cx="518457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www.medkrug.ru/web/resized/22/d7/900_700_1_ee4f1184c658a4d7389a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92" y="188640"/>
            <a:ext cx="4824536" cy="336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aznica.info/sites/default/files/christmas-gam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577283" cy="29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dou1398.edusite.ru/images/p80_dsc08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905501" cy="347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s417324.userapi.com/v417324956/7d0/na1xg8Ibr2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2" y="1671231"/>
            <a:ext cx="4022855" cy="277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fami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2" y="1671231"/>
            <a:ext cx="3763962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charset="0"/>
              </a:rPr>
              <a:t>Русские пословицы о семье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595360" cy="493776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В </a:t>
            </a:r>
            <a:r>
              <a:rPr lang="ru-RU" sz="3000" b="1" dirty="0"/>
              <a:t>семье дружат – живут, не тужат. </a:t>
            </a:r>
          </a:p>
          <a:p>
            <a:r>
              <a:rPr lang="ru-RU" sz="3000" b="1" dirty="0"/>
              <a:t>Вся семья вместе, так и душа на месте. </a:t>
            </a:r>
          </a:p>
          <a:p>
            <a:r>
              <a:rPr lang="ru-RU" sz="3000" b="1" dirty="0"/>
              <a:t>В дружной семье и в холод тепло. </a:t>
            </a:r>
          </a:p>
          <a:p>
            <a:r>
              <a:rPr lang="ru-RU" sz="3000" b="1" dirty="0"/>
              <a:t>Кто родителей почитает, тот век счастливым живёт. </a:t>
            </a:r>
            <a:endParaRPr lang="ru-RU" sz="3000" b="1" dirty="0" smtClean="0"/>
          </a:p>
          <a:p>
            <a:r>
              <a:rPr lang="ru-RU" sz="3000" b="1" dirty="0" smtClean="0"/>
              <a:t>Доброе </a:t>
            </a:r>
            <a:r>
              <a:rPr lang="ru-RU" sz="3000" b="1" dirty="0"/>
              <a:t>семя – добрый </a:t>
            </a:r>
            <a:r>
              <a:rPr lang="ru-RU" sz="3000" b="1" dirty="0" err="1" smtClean="0"/>
              <a:t>всход</a:t>
            </a:r>
            <a:r>
              <a:rPr lang="ru-RU" sz="3000" b="1" dirty="0" smtClean="0"/>
              <a:t>.</a:t>
            </a:r>
          </a:p>
          <a:p>
            <a:r>
              <a:rPr lang="ru-RU" sz="3000" b="1" dirty="0" smtClean="0"/>
              <a:t>В </a:t>
            </a:r>
            <a:r>
              <a:rPr lang="ru-RU" sz="3000" b="1" dirty="0"/>
              <a:t>родной семье и каша </a:t>
            </a:r>
            <a:r>
              <a:rPr lang="ru-RU" sz="3000" b="1" dirty="0" smtClean="0"/>
              <a:t>гуще.</a:t>
            </a:r>
          </a:p>
          <a:p>
            <a:r>
              <a:rPr lang="ru-RU" sz="3000" b="1" dirty="0" smtClean="0"/>
              <a:t>В </a:t>
            </a:r>
            <a:r>
              <a:rPr lang="ru-RU" sz="3000" b="1" dirty="0"/>
              <a:t>своей семье и сам </a:t>
            </a:r>
            <a:r>
              <a:rPr lang="ru-RU" sz="3000" b="1" dirty="0" smtClean="0"/>
              <a:t>большой.</a:t>
            </a:r>
            <a:endParaRPr lang="ru-RU" sz="3000" b="1" dirty="0"/>
          </a:p>
          <a:p>
            <a:endParaRPr lang="ru-RU" dirty="0"/>
          </a:p>
        </p:txBody>
      </p:sp>
      <p:pic>
        <p:nvPicPr>
          <p:cNvPr id="4" name="Рисунок 3" descr="C:\Users\DIMETRIY\Desktop\ромашки 00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46" b="93612" l="4686" r="62961">
                        <a14:backgroundMark x1="48686" y1="55026" x2="61745" y2="69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2" t="51485" r="36696" b="6574"/>
          <a:stretch/>
        </p:blipFill>
        <p:spPr bwMode="auto">
          <a:xfrm>
            <a:off x="6444208" y="4149080"/>
            <a:ext cx="2218076" cy="197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Так что же такое «семья»?</a:t>
            </a:r>
            <a:endParaRPr lang="ru-RU" sz="4800" b="1" dirty="0"/>
          </a:p>
        </p:txBody>
      </p:sp>
      <p:pic>
        <p:nvPicPr>
          <p:cNvPr id="4" name="Объект 3" descr="http://www.pp10kk.szkolnastrona.pl/container/family1.gif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97350" l="1804" r="97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211960" cy="407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ezformata.ru/content/Images/000/006/142/image6142205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3" b="98174" l="0" r="100000">
                        <a14:foregroundMark x1="44773" y1="61258" x2="42801" y2="62475"/>
                        <a14:foregroundMark x1="60355" y1="61258" x2="60750" y2="65112"/>
                        <a14:foregroundMark x1="60355" y1="75456" x2="66272" y2="76471"/>
                        <a14:foregroundMark x1="74753" y1="65923" x2="85404" y2="65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67240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6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95360" cy="648072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3600" b="1" dirty="0" smtClean="0"/>
              <a:t>дом; </a:t>
            </a:r>
            <a:r>
              <a:rPr lang="ru-RU" sz="3600" b="1" dirty="0"/>
              <a:t>очаг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 smtClean="0"/>
              <a:t>забота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/>
              <a:t>р</a:t>
            </a:r>
            <a:r>
              <a:rPr lang="ru-RU" sz="3600" b="1" dirty="0" smtClean="0"/>
              <a:t>одство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 smtClean="0"/>
              <a:t>счастье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/>
              <a:t>л</a:t>
            </a:r>
            <a:r>
              <a:rPr lang="ru-RU" sz="3600" b="1" dirty="0" smtClean="0"/>
              <a:t>юбовь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/>
              <a:t>в</a:t>
            </a:r>
            <a:r>
              <a:rPr lang="ru-RU" sz="3600" b="1" dirty="0" smtClean="0"/>
              <a:t>заимопонимание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/>
              <a:t>у</a:t>
            </a:r>
            <a:r>
              <a:rPr lang="ru-RU" sz="3600" b="1" dirty="0" smtClean="0"/>
              <a:t>ют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 smtClean="0"/>
              <a:t>благополучие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 smtClean="0"/>
              <a:t>Родина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3600" b="1" dirty="0" smtClean="0"/>
              <a:t>фамилия</a:t>
            </a:r>
          </a:p>
          <a:p>
            <a:pPr marL="571500" indent="-571500">
              <a:buFont typeface="Wingdings" pitchFamily="2" charset="2"/>
              <a:buChar char="q"/>
            </a:pPr>
            <a:endParaRPr lang="ru-RU" sz="3600" b="1" dirty="0" smtClean="0"/>
          </a:p>
          <a:p>
            <a:pPr marL="571500" indent="-571500">
              <a:buFont typeface="Wingdings" pitchFamily="2" charset="2"/>
              <a:buChar char="q"/>
            </a:pPr>
            <a:endParaRPr lang="ru-RU" sz="3600" b="1" dirty="0"/>
          </a:p>
        </p:txBody>
      </p:sp>
      <p:pic>
        <p:nvPicPr>
          <p:cNvPr id="6" name="Рисунок 5" descr="http://www.woodmontrentals.com/uploads/images/images/651x420h/952/Stock24.jpg?12411389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20688"/>
            <a:ext cx="3838153" cy="260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2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8595360" cy="5759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/>
              <a:t> </a:t>
            </a:r>
            <a:r>
              <a:rPr lang="ru-RU" sz="3600" b="1" i="1" dirty="0" smtClean="0"/>
              <a:t>Семья </a:t>
            </a:r>
            <a:r>
              <a:rPr lang="ru-RU" sz="3600" b="1" i="1" dirty="0"/>
              <a:t>– это труд, друг о друге забота</a:t>
            </a:r>
            <a:r>
              <a:rPr lang="ru-RU" sz="3600" b="1" i="1" dirty="0" smtClean="0"/>
              <a:t>,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i="1" dirty="0" smtClean="0"/>
              <a:t> </a:t>
            </a:r>
            <a:r>
              <a:rPr lang="ru-RU" sz="3600" b="1" i="1" dirty="0"/>
              <a:t>Семья – это много домашней работы.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i="1" dirty="0" smtClean="0"/>
              <a:t> </a:t>
            </a:r>
            <a:r>
              <a:rPr lang="ru-RU" sz="3600" b="1" i="1" dirty="0"/>
              <a:t>Семья – это важно!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i="1" dirty="0" smtClean="0"/>
              <a:t> Семья </a:t>
            </a:r>
            <a:r>
              <a:rPr lang="ru-RU" sz="3600" b="1" i="1" dirty="0"/>
              <a:t>– это сложно!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i="1" dirty="0" smtClean="0"/>
              <a:t> Но </a:t>
            </a:r>
            <a:r>
              <a:rPr lang="ru-RU" sz="3600" b="1" i="1" dirty="0"/>
              <a:t>счастливо жить одному </a:t>
            </a:r>
            <a:endParaRPr lang="ru-RU" sz="3600" b="1" i="1" dirty="0" smtClean="0"/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невозможно!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8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Семья – это целый мир!</a:t>
            </a:r>
            <a:endParaRPr lang="ru-RU" sz="5400" b="1" dirty="0"/>
          </a:p>
        </p:txBody>
      </p:sp>
      <p:pic>
        <p:nvPicPr>
          <p:cNvPr id="4" name="Picture 2" descr="http://photo.allinform.by/files/6/3/1/7/8/family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7" b="89738" l="7510" r="97497">
                        <a14:foregroundMark x1="53268" y1="39738" x2="53268" y2="41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4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9036496" cy="10668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крепкой и дружной семьи характерно: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114104" cy="561662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Любовь и уважение </a:t>
            </a:r>
            <a:r>
              <a:rPr lang="ru-RU" sz="3200" b="1" dirty="0">
                <a:solidFill>
                  <a:schemeClr val="tx1"/>
                </a:solidFill>
              </a:rPr>
              <a:t>друг к </a:t>
            </a:r>
            <a:r>
              <a:rPr lang="ru-RU" sz="3200" b="1" dirty="0" smtClean="0">
                <a:solidFill>
                  <a:schemeClr val="tx1"/>
                </a:solidFill>
              </a:rPr>
              <a:t>другу 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Честность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Желание быть </a:t>
            </a:r>
            <a:r>
              <a:rPr lang="ru-RU" sz="3200" b="1" dirty="0" smtClean="0">
                <a:solidFill>
                  <a:schemeClr val="tx1"/>
                </a:solidFill>
              </a:rPr>
              <a:t>вместе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Сходство </a:t>
            </a:r>
            <a:r>
              <a:rPr lang="ru-RU" sz="3200" b="1" dirty="0">
                <a:solidFill>
                  <a:schemeClr val="tx1"/>
                </a:solidFill>
              </a:rPr>
              <a:t>интересов и жизненных ценностей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Наличие общих целей и планов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Поддержка друг друга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Доверие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Наличие семейных ритуалов и правил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Общение и забота друг о друге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Умение прощать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8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591550" cy="83671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Семейные ценности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595360" cy="4937760"/>
          </a:xfrm>
        </p:spPr>
        <p:txBody>
          <a:bodyPr/>
          <a:lstStyle/>
          <a:p>
            <a:r>
              <a:rPr lang="ru-RU" sz="2800" b="1" dirty="0"/>
              <a:t>Ценность родительства</a:t>
            </a:r>
          </a:p>
          <a:p>
            <a:r>
              <a:rPr lang="ru-RU" sz="2800" b="1" dirty="0"/>
              <a:t>Ценность родства</a:t>
            </a:r>
          </a:p>
          <a:p>
            <a:r>
              <a:rPr lang="ru-RU" sz="2800" b="1" dirty="0"/>
              <a:t>Ценность супружества</a:t>
            </a:r>
          </a:p>
          <a:p>
            <a:r>
              <a:rPr lang="ru-RU" sz="2800" b="1" dirty="0"/>
              <a:t>Ценность </a:t>
            </a:r>
            <a:r>
              <a:rPr lang="ru-RU" sz="2800" b="1" dirty="0" smtClean="0"/>
              <a:t>здоровья (ЗОЖ)</a:t>
            </a:r>
            <a:endParaRPr lang="ru-RU" sz="2800" b="1" dirty="0"/>
          </a:p>
          <a:p>
            <a:r>
              <a:rPr lang="ru-RU" sz="2800" b="1" dirty="0"/>
              <a:t>Обычаи и традиции </a:t>
            </a:r>
            <a:r>
              <a:rPr lang="ru-RU" sz="2800" b="1" dirty="0" smtClean="0"/>
              <a:t>(почитание </a:t>
            </a:r>
            <a:r>
              <a:rPr lang="ru-RU" sz="2800" b="1" dirty="0"/>
              <a:t>старших, </a:t>
            </a:r>
            <a:r>
              <a:rPr lang="ru-RU" sz="2800" b="1" dirty="0" smtClean="0"/>
              <a:t>забота о родителях…)</a:t>
            </a:r>
            <a:endParaRPr lang="ru-RU" sz="2800" b="1" dirty="0"/>
          </a:p>
          <a:p>
            <a:r>
              <a:rPr lang="ru-RU" sz="2800" b="1" dirty="0"/>
              <a:t>Взгляды (взаимовыручка, поддержка, принятие близких такими, какие они есть)…</a:t>
            </a:r>
          </a:p>
          <a:p>
            <a:endParaRPr lang="ru-RU" dirty="0"/>
          </a:p>
        </p:txBody>
      </p:sp>
      <p:pic>
        <p:nvPicPr>
          <p:cNvPr id="4" name="Рисунок 3" descr="http://www.wwww4.com/w3792/58381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29" b="86692" l="394" r="98425">
                        <a14:foregroundMark x1="55512" y1="31939" x2="60236" y2="34221"/>
                        <a14:foregroundMark x1="63386" y1="29278" x2="61024" y2="31559"/>
                        <a14:foregroundMark x1="88976" y1="42205" x2="95669" y2="47909"/>
                        <a14:foregroundMark x1="57087" y1="77947" x2="57087" y2="82890"/>
                        <a14:foregroundMark x1="70866" y1="77947" x2="74803" y2="79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15" b="11763"/>
          <a:stretch/>
        </p:blipFill>
        <p:spPr bwMode="auto">
          <a:xfrm>
            <a:off x="5724128" y="620688"/>
            <a:ext cx="2916832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sosh2-gshum.edu.cap.ru/home/4679/gmz/deti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526" y1="8649" x2="33526" y2="78919"/>
                        <a14:foregroundMark x1="30347" y1="87027" x2="29191" y2="95676"/>
                        <a14:foregroundMark x1="36994" y1="83243" x2="37861" y2="95135"/>
                        <a14:foregroundMark x1="31503" y1="83784" x2="31214" y2="81081"/>
                        <a14:foregroundMark x1="15607" y1="54054" x2="23121" y2="43243"/>
                        <a14:foregroundMark x1="6647" y1="29730" x2="8671" y2="40000"/>
                        <a14:foregroundMark x1="60116" y1="4865" x2="60116" y2="13514"/>
                        <a14:foregroundMark x1="52601" y1="95135" x2="54913" y2="86486"/>
                        <a14:foregroundMark x1="66185" y1="89730" x2="68497" y2="98378"/>
                        <a14:foregroundMark x1="88728" y1="32432" x2="87283" y2="69730"/>
                        <a14:foregroundMark x1="73988" y1="48649" x2="78613" y2="57297"/>
                        <a14:foregroundMark x1="80347" y1="56216" x2="85260" y2="49189"/>
                        <a14:foregroundMark x1="91040" y1="49189" x2="92775" y2="57297"/>
                        <a14:foregroundMark x1="46532" y1="51351" x2="48266" y2="48649"/>
                        <a14:foregroundMark x1="82948" y1="75676" x2="82081" y2="92432"/>
                        <a14:foregroundMark x1="77457" y1="97297" x2="80925" y2="96757"/>
                        <a14:foregroundMark x1="89306" y1="75135" x2="97399" y2="89189"/>
                        <a14:foregroundMark x1="96821" y1="95135" x2="97977" y2="92973"/>
                        <a14:foregroundMark x1="86416" y1="34595" x2="87572" y2="41081"/>
                        <a14:foregroundMark x1="89884" y1="44324" x2="91908" y2="3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237626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3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86409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«Семья»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595360" cy="493776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т</a:t>
            </a:r>
            <a:r>
              <a:rPr lang="ru-RU" sz="3200" b="1" dirty="0" smtClean="0"/>
              <a:t>ерпимость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у</a:t>
            </a:r>
            <a:r>
              <a:rPr lang="ru-RU" sz="3200" b="1" dirty="0" smtClean="0"/>
              <a:t>важение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л</a:t>
            </a:r>
            <a:r>
              <a:rPr lang="ru-RU" sz="3200" b="1" dirty="0" smtClean="0"/>
              <a:t>юбовь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т</a:t>
            </a:r>
            <a:r>
              <a:rPr lang="ru-RU" sz="3200" b="1" dirty="0" smtClean="0"/>
              <a:t>олерантность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п</a:t>
            </a:r>
            <a:r>
              <a:rPr lang="ru-RU" sz="3200" b="1" dirty="0" smtClean="0"/>
              <a:t>оддержка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с</a:t>
            </a:r>
            <a:r>
              <a:rPr lang="ru-RU" sz="3200" b="1" dirty="0" smtClean="0"/>
              <a:t>опереживание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в</a:t>
            </a:r>
            <a:r>
              <a:rPr lang="ru-RU" sz="3200" b="1" dirty="0" smtClean="0"/>
              <a:t>ерность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д</a:t>
            </a:r>
            <a:r>
              <a:rPr lang="ru-RU" sz="3200" b="1" dirty="0" smtClean="0"/>
              <a:t>оверие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/>
              <a:t>у</a:t>
            </a:r>
            <a:r>
              <a:rPr lang="ru-RU" sz="3200" b="1" dirty="0" smtClean="0"/>
              <a:t>мение пойти на компромисс</a:t>
            </a:r>
            <a:endParaRPr lang="ru-RU" sz="3200" b="1" dirty="0"/>
          </a:p>
        </p:txBody>
      </p:sp>
      <p:pic>
        <p:nvPicPr>
          <p:cNvPr id="4" name="Picture 5" descr="s_dnem_semi_pozdravl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052736"/>
            <a:ext cx="454911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39"/>
            <a:ext cx="9144000" cy="106680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«Поддержка «</a:t>
            </a:r>
            <a:r>
              <a:rPr lang="ru-RU" sz="5400" b="1" dirty="0" err="1" smtClean="0"/>
              <a:t>самоценности</a:t>
            </a:r>
            <a:r>
              <a:rPr lang="ru-RU" sz="5400" b="1" dirty="0" smtClean="0"/>
              <a:t>»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b="1" dirty="0"/>
              <a:t>л</a:t>
            </a:r>
            <a:r>
              <a:rPr lang="ru-RU" sz="3200" b="1" dirty="0" smtClean="0"/>
              <a:t>юбовь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/>
              <a:t>з</a:t>
            </a:r>
            <a:r>
              <a:rPr lang="ru-RU" sz="3200" b="1" dirty="0" smtClean="0"/>
              <a:t>абота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/>
              <a:t>п</a:t>
            </a:r>
            <a:r>
              <a:rPr lang="ru-RU" sz="3200" b="1" dirty="0" smtClean="0"/>
              <a:t>онимание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поддержка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/>
              <a:t>т</a:t>
            </a:r>
            <a:r>
              <a:rPr lang="ru-RU" sz="3200" b="1" dirty="0" smtClean="0"/>
              <a:t>олерантность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доверие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уважение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/>
              <a:t>в</a:t>
            </a:r>
            <a:r>
              <a:rPr lang="ru-RU" sz="3200" b="1" dirty="0" smtClean="0"/>
              <a:t>ера в ребёнка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Рисунок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1122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200" y="3717032"/>
            <a:ext cx="212053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203</TotalTime>
  <Words>294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Всё начинается с семьи…</vt:lpstr>
      <vt:lpstr>Так что же такое «семья»?</vt:lpstr>
      <vt:lpstr>Презентация PowerPoint</vt:lpstr>
      <vt:lpstr>Презентация PowerPoint</vt:lpstr>
      <vt:lpstr>Семья – это целый мир!</vt:lpstr>
      <vt:lpstr>Для крепкой и дружной семьи характерно:</vt:lpstr>
      <vt:lpstr>Семейные ценности</vt:lpstr>
      <vt:lpstr>«Семья» </vt:lpstr>
      <vt:lpstr>«Поддержка «самоценности»</vt:lpstr>
      <vt:lpstr>Семейные традиции</vt:lpstr>
      <vt:lpstr>Презентация PowerPoint</vt:lpstr>
      <vt:lpstr>Русские пословицы о семье </vt:lpstr>
    </vt:vector>
  </TitlesOfParts>
  <Company>BRAGIN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Брагин</dc:creator>
  <cp:lastModifiedBy>Брагин</cp:lastModifiedBy>
  <cp:revision>42</cp:revision>
  <dcterms:created xsi:type="dcterms:W3CDTF">2013-02-26T15:23:09Z</dcterms:created>
  <dcterms:modified xsi:type="dcterms:W3CDTF">2013-09-09T17:32:03Z</dcterms:modified>
</cp:coreProperties>
</file>