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5" r:id="rId9"/>
    <p:sldId id="271" r:id="rId10"/>
    <p:sldId id="270" r:id="rId11"/>
    <p:sldId id="269" r:id="rId12"/>
    <p:sldId id="268" r:id="rId13"/>
    <p:sldId id="267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4" autoAdjust="0"/>
    <p:restoredTop sz="86439" autoAdjust="0"/>
  </p:normalViewPr>
  <p:slideViewPr>
    <p:cSldViewPr>
      <p:cViewPr varScale="1">
        <p:scale>
          <a:sx n="70" d="100"/>
          <a:sy n="70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2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56C4F4E-7F8A-486B-9BD8-E765458F2B43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9D208D-ADAB-4BB0-971F-6A9905ABA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3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424B-EC19-4291-838E-04E8491E35CF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FA22-BF14-4A60-8B1A-0529FA5FE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3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65E0-C278-47EA-A7FC-C81A71095F04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DAEF-08BE-4B80-968A-3182771AD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E57A-4BC7-47AB-B0EC-E8BFF683A6FE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C232-BDAC-49D7-9E3C-6F8C16099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3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F43D-B3BD-4192-93F7-9F6568B4DCBB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EBC1-F3E8-4E41-9B9A-5E9E58B7A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33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70AB-C8CF-4E43-9641-CDD7DC05B519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1FC2-953E-48F6-B700-8B573915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3B7F5-547B-40CC-8805-33DD56EE7E4A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BDE34B-CED6-4173-9B30-605606583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6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88B9-375A-452B-8183-ACB5654B454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142-60FF-4710-B9EB-D55643E8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7D54-53A7-4FCE-B8D4-EE0827E028E0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56F8-2EB9-4C93-BED2-CFBD896F4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3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1E5D8DF-EFF9-498E-B82B-E55550E03C5C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D328790-7654-4253-AEF4-C08B8C58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0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3B5ABE-8DA7-4C1A-A0ED-19EAA40436E8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9E091CC-4FEC-4FE1-9763-48E777300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52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7373312-26B2-42BF-A227-5354BD9F048A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B5C1EF-F37B-45D1-8C3A-1E43078DD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0" r:id="rId4"/>
    <p:sldLayoutId id="2147483788" r:id="rId5"/>
    <p:sldLayoutId id="2147483781" r:id="rId6"/>
    <p:sldLayoutId id="2147483782" r:id="rId7"/>
    <p:sldLayoutId id="2147483789" r:id="rId8"/>
    <p:sldLayoutId id="2147483790" r:id="rId9"/>
    <p:sldLayoutId id="2147483783" r:id="rId10"/>
    <p:sldLayoutId id="2147483784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062912" cy="6399223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Доклад по теме: «Использование методов музейной педагогики в формировании национального самосознания учащихся начальной школы»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учителя начальных классов МОУ «Гимназия №34»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г. Ульяновска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Яны Михайловны</a:t>
            </a:r>
            <a:b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БРАГИНОЙ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Мои файлы\ДОКУМЕНТЫ ЯНА\Суворовское училище\CIMG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24128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Мои файлы\ДОКУМЕНТЫ ЯНА\музей народное образование\100CASIO\CIMG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652120" cy="42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Мои файлы\ДОКУМЕНТЫ ЯНА\музей народное образование\100CASIO\CIMG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83815" cy="37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Мои файлы\ДОКУМЕНТЫ ЯНА\музей народное образование\100CASIO\CIMG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8423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6202" y="285728"/>
            <a:ext cx="8062912" cy="564360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Национальное самосознание – процесс самопознания и развития национально-культурной самобытности нации, а также свойство человека, которое позволяет ему для себя лично определиться, к какой нации он относится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" y="357188"/>
            <a:ext cx="9001125" cy="6678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Цветок  засохший,  </a:t>
            </a:r>
            <a:r>
              <a:rPr lang="ru-RU" sz="4000" b="1" i="1" spc="50" dirty="0" err="1">
                <a:solidFill>
                  <a:srgbClr val="002060"/>
                </a:solidFill>
                <a:latin typeface="Arial Narrow" pitchFamily="34" charset="0"/>
              </a:rPr>
              <a:t>безуханный</a:t>
            </a: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,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Забытый  в  книге  вижу я;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И  вот  уже  мечтою  странной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Душа  наполнилась  моя.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Где  цвел?  Когда?  Какой весною?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И  долго  ль  цвел?  И  сорван кем,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Чужой,  знакомой  ли  рукою?</a:t>
            </a:r>
            <a:endParaRPr lang="ru-RU" sz="4000" b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solidFill>
                  <a:srgbClr val="002060"/>
                </a:solidFill>
                <a:latin typeface="Arial Narrow" pitchFamily="34" charset="0"/>
              </a:rPr>
              <a:t>И  положен  сюда  зачем?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spc="50" dirty="0">
                <a:solidFill>
                  <a:srgbClr val="002060"/>
                </a:solidFill>
                <a:latin typeface="Arial Narrow" pitchFamily="34" charset="0"/>
              </a:rPr>
              <a:t>                                         </a:t>
            </a:r>
            <a:r>
              <a:rPr lang="ru-RU" sz="3600" i="1" dirty="0">
                <a:latin typeface="+mn-lt"/>
              </a:rPr>
              <a:t>А.С. Пушкин</a:t>
            </a:r>
            <a:endParaRPr lang="ru-RU" sz="3600" spc="50" dirty="0">
              <a:solidFill>
                <a:srgbClr val="002060"/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spc="5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Музейная педагогика даёт возможность :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928938"/>
            <a:ext cx="8229600" cy="3382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4000" smtClean="0"/>
              <a:t>Осуществлять нетрадиционный подход к образованию;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" y="2332038"/>
            <a:ext cx="8229600" cy="24542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000" dirty="0"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000" dirty="0"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000" dirty="0">
              <a:latin typeface="+mn-lt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9300" dirty="0">
                <a:latin typeface="+mn-lt"/>
              </a:rPr>
              <a:t>Сочетать эмоциональные и интеллектуальные воздействия на учеников;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85775" y="2928938"/>
            <a:ext cx="82296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4000">
                <a:latin typeface="Century Gothic" pitchFamily="34" charset="0"/>
              </a:rPr>
              <a:t>Раскрыть значимость и практический смысл изучаемого материала;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63" y="2928938"/>
            <a:ext cx="82296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4000">
                <a:latin typeface="Century Gothic" pitchFamily="34" charset="0"/>
              </a:rPr>
              <a:t>Дать возможность самореализоваться каждому ученику;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63" y="2928938"/>
            <a:ext cx="82296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4000">
                <a:latin typeface="Century Gothic" pitchFamily="34" charset="0"/>
              </a:rPr>
              <a:t>Объяснить сложный материал на простых и наглядных примерах;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63" y="3000375"/>
            <a:ext cx="8229600" cy="23574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dirty="0">
                <a:latin typeface="+mn-lt"/>
              </a:rPr>
              <a:t>Организовать интересные уроки, внеклассные мероприятия в школьном музее;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00063" y="2928938"/>
            <a:ext cx="82296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4000">
                <a:latin typeface="Century Gothic" pitchFamily="34" charset="0"/>
              </a:rPr>
              <a:t>По-новому увидеть свой родной город, край;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конечная звезда 7"/>
          <p:cNvSpPr/>
          <p:nvPr/>
        </p:nvSpPr>
        <p:spPr>
          <a:xfrm rot="20940963">
            <a:off x="765175" y="2779713"/>
            <a:ext cx="7697788" cy="2776537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экскурсии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214438" y="285750"/>
            <a:ext cx="6500812" cy="1928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aseline="-25000" dirty="0"/>
              <a:t>Формы работы:</a:t>
            </a:r>
            <a:endParaRPr lang="ru-RU" baseline="-25000" dirty="0"/>
          </a:p>
        </p:txBody>
      </p:sp>
      <p:sp>
        <p:nvSpPr>
          <p:cNvPr id="11" name="32-конечная звезда 10"/>
          <p:cNvSpPr/>
          <p:nvPr/>
        </p:nvSpPr>
        <p:spPr>
          <a:xfrm rot="20940963">
            <a:off x="917575" y="2932113"/>
            <a:ext cx="7697788" cy="2776537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встречи и переписка </a:t>
            </a:r>
          </a:p>
        </p:txBody>
      </p:sp>
      <p:sp>
        <p:nvSpPr>
          <p:cNvPr id="12" name="32-конечная звезда 11"/>
          <p:cNvSpPr/>
          <p:nvPr/>
        </p:nvSpPr>
        <p:spPr>
          <a:xfrm rot="20940963">
            <a:off x="693738" y="2779713"/>
            <a:ext cx="7697787" cy="2776537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кружковая работа</a:t>
            </a:r>
          </a:p>
        </p:txBody>
      </p:sp>
      <p:sp>
        <p:nvSpPr>
          <p:cNvPr id="13" name="32-конечная звезда 12"/>
          <p:cNvSpPr/>
          <p:nvPr/>
        </p:nvSpPr>
        <p:spPr>
          <a:xfrm rot="20940963">
            <a:off x="196850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200" dirty="0">
                <a:solidFill>
                  <a:srgbClr val="C00000"/>
                </a:solidFill>
              </a:rPr>
              <a:t>Интегрированные уроки</a:t>
            </a:r>
          </a:p>
        </p:txBody>
      </p:sp>
      <p:sp>
        <p:nvSpPr>
          <p:cNvPr id="14" name="32-конечная звезда 13"/>
          <p:cNvSpPr/>
          <p:nvPr/>
        </p:nvSpPr>
        <p:spPr>
          <a:xfrm rot="20940963">
            <a:off x="125413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200" dirty="0">
                <a:solidFill>
                  <a:srgbClr val="C00000"/>
                </a:solidFill>
              </a:rPr>
              <a:t>Посещение музеев</a:t>
            </a:r>
          </a:p>
        </p:txBody>
      </p:sp>
      <p:sp>
        <p:nvSpPr>
          <p:cNvPr id="15" name="32-конечная звезда 14"/>
          <p:cNvSpPr/>
          <p:nvPr/>
        </p:nvSpPr>
        <p:spPr>
          <a:xfrm rot="20940963">
            <a:off x="120650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200" dirty="0">
                <a:solidFill>
                  <a:srgbClr val="C00000"/>
                </a:solidFill>
              </a:rPr>
              <a:t>Классные часы в музеях</a:t>
            </a:r>
          </a:p>
        </p:txBody>
      </p:sp>
      <p:sp>
        <p:nvSpPr>
          <p:cNvPr id="16" name="32-конечная звезда 15"/>
          <p:cNvSpPr/>
          <p:nvPr/>
        </p:nvSpPr>
        <p:spPr>
          <a:xfrm rot="20940963">
            <a:off x="196850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200" dirty="0">
                <a:solidFill>
                  <a:srgbClr val="C00000"/>
                </a:solidFill>
              </a:rPr>
              <a:t>Создание школьного музея</a:t>
            </a:r>
          </a:p>
        </p:txBody>
      </p:sp>
      <p:sp>
        <p:nvSpPr>
          <p:cNvPr id="17" name="32-конечная звезда 16"/>
          <p:cNvSpPr/>
          <p:nvPr/>
        </p:nvSpPr>
        <p:spPr>
          <a:xfrm rot="20940963">
            <a:off x="196850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-200" dirty="0">
                <a:solidFill>
                  <a:srgbClr val="C00000"/>
                </a:solidFill>
              </a:rPr>
              <a:t>Поисковая работа</a:t>
            </a:r>
          </a:p>
        </p:txBody>
      </p:sp>
      <p:sp>
        <p:nvSpPr>
          <p:cNvPr id="18" name="32-конечная звезда 17"/>
          <p:cNvSpPr/>
          <p:nvPr/>
        </p:nvSpPr>
        <p:spPr>
          <a:xfrm rot="20940963">
            <a:off x="196850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-200" dirty="0">
                <a:solidFill>
                  <a:srgbClr val="C00000"/>
                </a:solidFill>
              </a:rPr>
              <a:t>викторины</a:t>
            </a:r>
          </a:p>
        </p:txBody>
      </p:sp>
      <p:sp>
        <p:nvSpPr>
          <p:cNvPr id="19" name="32-конечная звезда 18"/>
          <p:cNvSpPr/>
          <p:nvPr/>
        </p:nvSpPr>
        <p:spPr>
          <a:xfrm rot="20940963">
            <a:off x="125413" y="2613025"/>
            <a:ext cx="8826500" cy="2908300"/>
          </a:xfrm>
          <a:prstGeom prst="star32">
            <a:avLst>
              <a:gd name="adj" fmla="val 35471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-200" dirty="0">
                <a:solidFill>
                  <a:srgbClr val="C00000"/>
                </a:solidFill>
              </a:rPr>
              <a:t>Привлечение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09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25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3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41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49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57" presetID="54" presetClass="exit" presetSubtype="0" decel="100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500063"/>
            <a:ext cx="7786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33CC33"/>
                </a:solidFill>
                <a:latin typeface="Impact" pitchFamily="34" charset="0"/>
              </a:rPr>
              <a:t>Ульяновск –</a:t>
            </a:r>
          </a:p>
          <a:p>
            <a:pPr eaLnBrk="1" hangingPunct="1"/>
            <a:r>
              <a:rPr lang="ru-RU" sz="5400">
                <a:solidFill>
                  <a:srgbClr val="33CC33"/>
                </a:solidFill>
                <a:latin typeface="Impact" pitchFamily="34" charset="0"/>
              </a:rPr>
              <a:t>                             город-музей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4095752" cy="307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Program Files\ГИС Ульяновск\Data\B_Gonch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28934"/>
            <a:ext cx="2577695" cy="343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Program Files\ГИС Ульяновск\Data\B_NovVene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85992"/>
            <a:ext cx="3913715" cy="293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Program Files\ГИС Ульяновск\Data\B_Radisch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214686"/>
            <a:ext cx="2643206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Program Files\ГИС Ульяновск\Data\M_Gonchar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14620"/>
            <a:ext cx="2932507" cy="391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Program Files\ГИС Ульяновск\Data\M_Oblom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143248"/>
            <a:ext cx="3936992" cy="295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1419225"/>
            <a:ext cx="8072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4000" b="1">
                <a:latin typeface="Century Gothic" pitchFamily="34" charset="0"/>
              </a:rPr>
              <a:t> «Старинная школа.</a:t>
            </a:r>
          </a:p>
          <a:p>
            <a:pPr eaLnBrk="1" hangingPunct="1"/>
            <a:r>
              <a:rPr lang="ru-RU" sz="4000" b="1">
                <a:latin typeface="Century Gothic" pitchFamily="34" charset="0"/>
              </a:rPr>
              <a:t>    Какая она?</a:t>
            </a:r>
          </a:p>
          <a:p>
            <a:pPr eaLnBrk="1" hangingPunct="1"/>
            <a:r>
              <a:rPr lang="ru-RU" sz="4000" b="1">
                <a:latin typeface="Century Gothic" pitchFamily="34" charset="0"/>
              </a:rPr>
              <a:t>    Чему и как в ней учили?».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1643063"/>
            <a:ext cx="80724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4000" b="1">
                <a:latin typeface="Century Gothic" pitchFamily="34" charset="0"/>
              </a:rPr>
              <a:t> «Быт и культура народов</a:t>
            </a:r>
          </a:p>
          <a:p>
            <a:pPr eaLnBrk="1" hangingPunct="1"/>
            <a:r>
              <a:rPr lang="ru-RU" sz="4000" b="1">
                <a:latin typeface="Century Gothic" pitchFamily="34" charset="0"/>
              </a:rPr>
              <a:t>    Поволжья конца </a:t>
            </a:r>
            <a:r>
              <a:rPr lang="en-US" sz="4000" b="1">
                <a:latin typeface="Century Gothic" pitchFamily="34" charset="0"/>
              </a:rPr>
              <a:t>XIX </a:t>
            </a:r>
            <a:r>
              <a:rPr lang="ru-RU" sz="4000" b="1">
                <a:latin typeface="Century Gothic" pitchFamily="34" charset="0"/>
              </a:rPr>
              <a:t>-</a:t>
            </a:r>
          </a:p>
          <a:p>
            <a:pPr eaLnBrk="1" hangingPunct="1"/>
            <a:r>
              <a:rPr lang="ru-RU" sz="4000" b="1">
                <a:latin typeface="Century Gothic" pitchFamily="34" charset="0"/>
              </a:rPr>
              <a:t>    начала</a:t>
            </a:r>
            <a:r>
              <a:rPr lang="en-US" sz="4000" b="1">
                <a:latin typeface="Century Gothic" pitchFamily="34" charset="0"/>
              </a:rPr>
              <a:t> XX</a:t>
            </a:r>
            <a:r>
              <a:rPr lang="ru-RU" sz="4000" b="1">
                <a:latin typeface="Century Gothic" pitchFamily="34" charset="0"/>
              </a:rPr>
              <a:t>  века».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1785938"/>
            <a:ext cx="8072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4000" b="1">
                <a:latin typeface="Century Gothic" pitchFamily="34" charset="0"/>
              </a:rPr>
              <a:t> «Защитники Отечества разных времён».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1928813"/>
            <a:ext cx="8215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4000" b="1">
                <a:latin typeface="Century Gothic" pitchFamily="34" charset="0"/>
              </a:rPr>
              <a:t> «Ульяновск – культурный</a:t>
            </a:r>
          </a:p>
          <a:p>
            <a:pPr eaLnBrk="1" hangingPunct="1"/>
            <a:r>
              <a:rPr lang="ru-RU" sz="4000" b="1">
                <a:latin typeface="Century Gothic" pitchFamily="34" charset="0"/>
              </a:rPr>
              <a:t>    центр Поволжья».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38" y="1643063"/>
            <a:ext cx="6929437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spc="300" dirty="0">
                <a:solidFill>
                  <a:srgbClr val="FFFF00"/>
                </a:solidFill>
                <a:latin typeface="Impact" pitchFamily="34" charset="0"/>
              </a:rPr>
              <a:t>Тематика  экскурсий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5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35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35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8" presetID="35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17500" y="357188"/>
            <a:ext cx="8469313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0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latin typeface="Arial Black"/>
              </a:rPr>
              <a:t>Оформление экспозиции</a:t>
            </a:r>
          </a:p>
          <a:p>
            <a:pPr algn="ctr"/>
            <a:r>
              <a:rPr lang="ru-RU" sz="3600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latin typeface="Arial Black"/>
              </a:rPr>
              <a:t>"Моя семья в годы Великой</a:t>
            </a:r>
          </a:p>
          <a:p>
            <a:pPr algn="ctr"/>
            <a:r>
              <a:rPr lang="ru-RU" sz="3600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2700000" scaled="1"/>
                </a:gradFill>
                <a:latin typeface="Arial Black"/>
              </a:rPr>
              <a:t>Отечественной войны"</a:t>
            </a:r>
          </a:p>
        </p:txBody>
      </p:sp>
      <p:pic>
        <p:nvPicPr>
          <p:cNvPr id="1026" name="Рисунок 2" descr="C:\Documents and Settings\User\Рабочий стол\Дашкова В.П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2024063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L:\0000000000000000006546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2500330" cy="338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L:\56479879874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3145559" cy="238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8358187" cy="357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C0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Arial Black"/>
              </a:rPr>
              <a:t>Фотогалерея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279</TotalTime>
  <Words>250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Доклад по теме: «Использование методов музейной педагогики в формировании национального самосознания учащихся начальной школы» учителя начальных классов МОУ «Гимназия №34» г. Ульяновска  Яны Михайловны БРАГИНОЙ</vt:lpstr>
      <vt:lpstr>Национальное самосознание – процесс самопознания и развития национально-культурной самобытности нации, а также свойство человека, которое позволяет ему для себя лично определиться, к какой нации он относится</vt:lpstr>
      <vt:lpstr>Презентация PowerPoint</vt:lpstr>
      <vt:lpstr>Музейная педагогика даёт возможность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Брагин Д.А.</dc:creator>
  <cp:lastModifiedBy>Брагин</cp:lastModifiedBy>
  <cp:revision>34</cp:revision>
  <dcterms:created xsi:type="dcterms:W3CDTF">2009-11-22T15:16:22Z</dcterms:created>
  <dcterms:modified xsi:type="dcterms:W3CDTF">2013-09-06T19:27:29Z</dcterms:modified>
</cp:coreProperties>
</file>