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60"/>
  </p:normalViewPr>
  <p:slideViewPr>
    <p:cSldViewPr>
      <p:cViewPr varScale="1">
        <p:scale>
          <a:sx n="78" d="100"/>
          <a:sy n="78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rrent\&#1057;&#1077;&#1074;&#1072;\2014\&#1086;&#1087;&#1088;&#1086;&#108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rrent\&#1057;&#1077;&#1074;&#1072;\2014\&#1086;&#1087;&#1088;&#1086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Какие лампочки в твоей комнате?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532711354208331E-2"/>
          <c:y val="0.13142482429409777"/>
          <c:w val="0.96214252188796356"/>
          <c:h val="0.81170445360446186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Лист1!$D$1</c:f>
              <c:strCache>
                <c:ptCount val="1"/>
                <c:pt idx="0">
                  <c:v>Какие лампочки в твоей комнате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3F199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Лист1!$D$2:$F$2</c:f>
              <c:strCache>
                <c:ptCount val="3"/>
                <c:pt idx="0">
                  <c:v>лампы накаливания</c:v>
                </c:pt>
                <c:pt idx="1">
                  <c:v>энергосберегающие</c:v>
                </c:pt>
                <c:pt idx="2">
                  <c:v>светодиодные</c:v>
                </c:pt>
              </c:strCache>
            </c:strRef>
          </c:cat>
          <c:val>
            <c:numRef>
              <c:f>Лист1!$D$29:$F$29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333760"/>
        <c:axId val="79682304"/>
        <c:axId val="0"/>
      </c:bar3DChart>
      <c:catAx>
        <c:axId val="105333760"/>
        <c:scaling>
          <c:orientation val="minMax"/>
        </c:scaling>
        <c:delete val="1"/>
        <c:axPos val="b"/>
        <c:majorTickMark val="out"/>
        <c:minorTickMark val="none"/>
        <c:tickLblPos val="none"/>
        <c:crossAx val="79682304"/>
        <c:crosses val="autoZero"/>
        <c:auto val="1"/>
        <c:lblAlgn val="ctr"/>
        <c:lblOffset val="100"/>
        <c:noMultiLvlLbl val="0"/>
      </c:catAx>
      <c:valAx>
        <c:axId val="796823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05333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Выключаешь свет, выходя из комнаты?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Лист1!$G$1</c:f>
              <c:strCache>
                <c:ptCount val="1"/>
                <c:pt idx="0">
                  <c:v>Выключаешь свет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b="1" i="0" baseline="0"/>
                      <a:t>в</a:t>
                    </a:r>
                    <a:r>
                      <a:rPr lang="ru-RU"/>
                      <a:t>сегда
15%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b="1" i="0" baseline="0"/>
                      <a:t>и</a:t>
                    </a:r>
                    <a:r>
                      <a:rPr lang="ru-RU"/>
                      <a:t>ногда
70%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Лист1!$G$2:$I$2</c:f>
              <c:strCache>
                <c:ptCount val="3"/>
                <c:pt idx="0">
                  <c:v>всегда</c:v>
                </c:pt>
                <c:pt idx="1">
                  <c:v>иногда</c:v>
                </c:pt>
                <c:pt idx="2">
                  <c:v>никогда</c:v>
                </c:pt>
              </c:strCache>
            </c:strRef>
          </c:cat>
          <c:val>
            <c:numRef>
              <c:f>Лист1!$G$29:$I$29</c:f>
              <c:numCache>
                <c:formatCode>General</c:formatCode>
                <c:ptCount val="3"/>
                <c:pt idx="0">
                  <c:v>4</c:v>
                </c:pt>
                <c:pt idx="1">
                  <c:v>18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C6A9-A835-48BA-827F-C0B61AB4C72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68073-43D2-44EB-8BD0-9D4E08EEB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8073-43D2-44EB-8BD0-9D4E08EEB3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3/19/2014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Исследовательская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50064"/>
            <a:ext cx="7795592" cy="1752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«Как экономить электроэнергию дома»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3573016"/>
            <a:ext cx="385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Выполнил: Ушаев Всеволод</a:t>
            </a:r>
          </a:p>
          <a:p>
            <a:r>
              <a:rPr lang="ru-RU" sz="2400" dirty="0" smtClean="0"/>
              <a:t>ученик 2А класса</a:t>
            </a:r>
          </a:p>
          <a:p>
            <a:r>
              <a:rPr lang="ru-RU" sz="2400" dirty="0" smtClean="0"/>
              <a:t>Научный руководитель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Брагина Яна Михайловна</a:t>
            </a:r>
          </a:p>
          <a:p>
            <a:r>
              <a:rPr lang="ru-RU" sz="2400" dirty="0" smtClean="0"/>
              <a:t>МАОУ </a:t>
            </a:r>
            <a:r>
              <a:rPr lang="ru-RU" sz="2400" dirty="0" smtClean="0"/>
              <a:t>«Гимназия №34»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6309320"/>
            <a:ext cx="171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Ульяновск 2014</a:t>
            </a:r>
            <a:endParaRPr lang="ru-RU" dirty="0"/>
          </a:p>
        </p:txBody>
      </p:sp>
      <p:pic>
        <p:nvPicPr>
          <p:cNvPr id="6" name="Рисунок 5" descr="BATT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778" y="2564904"/>
            <a:ext cx="1888764" cy="147676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3717676"/>
              </p:ext>
            </p:extLst>
          </p:nvPr>
        </p:nvGraphicFramePr>
        <p:xfrm>
          <a:off x="1331640" y="1340769"/>
          <a:ext cx="6768753" cy="3611832"/>
        </p:xfrm>
        <a:graphic>
          <a:graphicData uri="http://schemas.openxmlformats.org/drawingml/2006/table">
            <a:tbl>
              <a:tblPr firstRow="1" firstCol="1" bandRow="1"/>
              <a:tblGrid>
                <a:gridCol w="2431232"/>
                <a:gridCol w="2072016"/>
                <a:gridCol w="2265505"/>
              </a:tblGrid>
              <a:tr h="400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Месяц, 2013-2014гг.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Оплата, 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Примечание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Июль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Август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Пользовались обогревателем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000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Экономия!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79296" cy="1162050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Вот 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наши платежи за электроэнергию 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 за </a:t>
            </a:r>
            <a:r>
              <a:rPr lang="ru-RU" sz="2400" dirty="0">
                <a:effectLst/>
                <a:latin typeface="Times New Roman"/>
                <a:ea typeface="Calibri"/>
                <a:cs typeface="Times New Roman"/>
              </a:rPr>
              <a:t>последние 8 месяцев:</a:t>
            </a:r>
            <a:r>
              <a:rPr lang="ru-RU" sz="1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5301208"/>
            <a:ext cx="6814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Своей цели я достиг! Теперь я знаю как можно экономить </a:t>
            </a:r>
          </a:p>
          <a:p>
            <a:r>
              <a:rPr lang="ru-RU" sz="2000" b="1" dirty="0" smtClean="0"/>
              <a:t>электричество в доме!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5089605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2168" y="519805"/>
            <a:ext cx="1849592" cy="432048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работы: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11760" y="2132856"/>
            <a:ext cx="6563866" cy="237626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Узнать, сколько стоит электроэнергия.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Измерить, сколько электроэнергии потребляют электроприборы  в разных режимах работы.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Узнать, какие бывают лампы для освещения, и какие из них экономичнее.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Приучаться  следить, чтобы электричество дома не расходовалось зря.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216199" y="1988840"/>
            <a:ext cx="1133078" cy="43204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lvl="0">
              <a:lnSpc>
                <a:spcPts val="2300"/>
              </a:lnSpc>
              <a:buClr>
                <a:schemeClr val="accent1"/>
              </a:buClr>
              <a:buSzPct val="80000"/>
            </a:pPr>
            <a:r>
              <a:rPr lang="ru-RU" sz="2000" b="1" dirty="0" smtClean="0"/>
              <a:t>Задачи: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4725144"/>
            <a:ext cx="6563866" cy="1656184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ru-RU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* Не обязательно выключать из розетки приборы, которые не используются.</a:t>
            </a:r>
          </a:p>
          <a:p>
            <a:pPr lvl="0">
              <a:spcBef>
                <a:spcPct val="0"/>
              </a:spcBef>
            </a:pPr>
            <a:r>
              <a:rPr lang="ru-RU" b="1" cap="al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* Энергосберегающие лампочки, как утверждает реклама, тратят меньше электроэнергии.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971600" y="4581128"/>
            <a:ext cx="1421110" cy="43204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18288" lvl="0">
              <a:lnSpc>
                <a:spcPts val="2300"/>
              </a:lnSpc>
              <a:buClr>
                <a:schemeClr val="accent1"/>
              </a:buClr>
              <a:buSzPct val="80000"/>
            </a:pPr>
            <a:r>
              <a:rPr lang="ru-RU" sz="2000" b="1" dirty="0" smtClean="0"/>
              <a:t>Гипотезы: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11760" y="620688"/>
            <a:ext cx="6563866" cy="14401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Узнать, какие электрические приборы есть дома, и сколько потребляют электрической энергии.</a:t>
            </a:r>
          </a:p>
          <a:p>
            <a:pPr lvl="0"/>
            <a:r>
              <a:rPr lang="ru-RU" b="1" cap="all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* Выяснить, возможно ли своими усилиями экономить дома электрическую энергию?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5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0"/>
                            </p:stCondLst>
                            <p:childTnLst>
                              <p:par>
                                <p:cTn id="98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 advAuto="1500"/>
      <p:bldP spid="5" grpId="0"/>
      <p:bldP spid="6" grpId="0" uiExpand="1" build="p" advAuto="1500"/>
      <p:bldP spid="7" grpId="0"/>
      <p:bldP spid="9" grpId="0" uiExpand="1" build="p" advAuto="1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874520" cy="792088"/>
          </a:xfrm>
        </p:spPr>
        <p:txBody>
          <a:bodyPr/>
          <a:lstStyle/>
          <a:p>
            <a:r>
              <a:rPr lang="ru-RU" sz="4300" dirty="0" smtClean="0"/>
              <a:t>Теоретическая часть</a:t>
            </a:r>
            <a:endParaRPr lang="ru-RU" sz="430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>
          <a:xfrm>
            <a:off x="838200" y="4509120"/>
            <a:ext cx="4419600" cy="762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0,1кВт * 8ч * 30дней * 2,81руб = 67руб в месяц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98246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кВт*ч в Ульяновске = 2 рубля 81 копейка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лампоч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40655"/>
            <a:ext cx="3427985" cy="2290517"/>
          </a:xfrm>
          <a:prstGeom prst="rect">
            <a:avLst/>
          </a:prstGeom>
        </p:spPr>
      </p:pic>
      <p:pic>
        <p:nvPicPr>
          <p:cNvPr id="23" name="Рисунок 22" descr="прибо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566865"/>
            <a:ext cx="3321450" cy="2311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856" y="3779748"/>
            <a:ext cx="102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100 Ватт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416"/>
          </a:xfrm>
        </p:spPr>
        <p:txBody>
          <a:bodyPr>
            <a:normAutofit/>
          </a:bodyPr>
          <a:lstStyle/>
          <a:p>
            <a:r>
              <a:rPr lang="ru-RU" dirty="0" smtClean="0"/>
              <a:t>Измеряем приборы дома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23928" y="1177007"/>
            <a:ext cx="4968552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0,220 кВт * 3ч * 30 дней * 2,81руб. =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56 руб. в месяц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" name="Рисунок 22" descr="телевиз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764704"/>
            <a:ext cx="2724141" cy="1560190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23928" y="1556792"/>
            <a:ext cx="4968552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0,026 кВт * 24ч * 30 дней * 2,81руб. =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53 руб. в месяц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1920" y="1177007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Вкл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851920" y="1556792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Выкл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43608" y="6280134"/>
            <a:ext cx="81003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Для экономии электроэнергии отключайте не использующиеся приборы из сети!</a:t>
            </a:r>
            <a:endParaRPr lang="ru-RU" sz="1700" dirty="0"/>
          </a:p>
        </p:txBody>
      </p:sp>
      <p:pic>
        <p:nvPicPr>
          <p:cNvPr id="28" name="Рисунок 27" descr="компьютер.jpg"/>
          <p:cNvPicPr>
            <a:picLocks noChangeAspect="1"/>
          </p:cNvPicPr>
          <p:nvPr/>
        </p:nvPicPr>
        <p:blipFill>
          <a:blip r:embed="rId3" cstate="print"/>
          <a:srcRect t="13333" b="13333"/>
          <a:stretch>
            <a:fillRect/>
          </a:stretch>
        </p:blipFill>
        <p:spPr>
          <a:xfrm>
            <a:off x="1226901" y="2348880"/>
            <a:ext cx="2553011" cy="1872208"/>
          </a:xfrm>
          <a:prstGeom prst="rect">
            <a:avLst/>
          </a:prstGeom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3923928" y="2401143"/>
            <a:ext cx="4968552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Игры: 200 Ватт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923928" y="2761183"/>
            <a:ext cx="4968552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Интернет: 120 Ватт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3923928" y="3121223"/>
            <a:ext cx="4968552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Энергосберегающий режим: 70 Ватт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3923928" y="3481263"/>
            <a:ext cx="4968552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17 Ватт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23928" y="3861048"/>
            <a:ext cx="4968552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0,017 кВт * 24ч * 30 дней * 2,81руб. =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 руб. в месяц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1920" y="3861048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Выкл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pic>
        <p:nvPicPr>
          <p:cNvPr id="35" name="Рисунок 34" descr="IMG_29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5851" y="4365104"/>
            <a:ext cx="2448272" cy="1632268"/>
          </a:xfrm>
          <a:prstGeom prst="rect">
            <a:avLst/>
          </a:prstGeom>
        </p:spPr>
      </p:pic>
      <p:pic>
        <p:nvPicPr>
          <p:cNvPr id="36" name="Рисунок 35" descr="выключайт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282624"/>
            <a:ext cx="3103036" cy="160156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  <p:bldP spid="6146" grpId="0" animBg="1"/>
      <p:bldP spid="29" grpId="0" animBg="1"/>
      <p:bldP spid="30" grpId="0" animBg="1"/>
      <p:bldP spid="31" grpId="0" animBg="1"/>
      <p:bldP spid="32" grpId="0" animBg="1"/>
      <p:bldP spid="6147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78416"/>
          </a:xfrm>
        </p:spPr>
        <p:txBody>
          <a:bodyPr>
            <a:normAutofit/>
          </a:bodyPr>
          <a:lstStyle/>
          <a:p>
            <a:r>
              <a:rPr lang="ru-RU" dirty="0" smtClean="0"/>
              <a:t>Стиральная машина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71745"/>
              </p:ext>
            </p:extLst>
          </p:nvPr>
        </p:nvGraphicFramePr>
        <p:xfrm>
          <a:off x="1331640" y="908720"/>
          <a:ext cx="6077585" cy="2240280"/>
        </p:xfrm>
        <a:graphic>
          <a:graphicData uri="http://schemas.openxmlformats.org/drawingml/2006/table">
            <a:tbl>
              <a:tblPr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Температура воды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Стоимость одной стирки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 (режим половинной загрузки)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89 коп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74 коп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81 коп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87 коп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78 коп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r>
                        <a:rPr lang="ru-RU" sz="1400" baseline="300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73 коп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80120" y="6243990"/>
            <a:ext cx="774035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завышайте температуру воды при стирке, и включайте экономичный режим половинной загрузки, если надо стирать немного белья.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руба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501008"/>
            <a:ext cx="2143125" cy="2143125"/>
          </a:xfrm>
          <a:prstGeom prst="rect">
            <a:avLst/>
          </a:prstGeom>
        </p:spPr>
      </p:pic>
      <p:pic>
        <p:nvPicPr>
          <p:cNvPr id="13" name="Рисунок 12" descr="руба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501008"/>
            <a:ext cx="2143125" cy="2143125"/>
          </a:xfrm>
          <a:prstGeom prst="rect">
            <a:avLst/>
          </a:prstGeom>
        </p:spPr>
      </p:pic>
      <p:pic>
        <p:nvPicPr>
          <p:cNvPr id="10" name="Рисунок 9" descr="стиралка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272" y="3717032"/>
            <a:ext cx="1803208" cy="20162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41950" y="4725144"/>
            <a:ext cx="5202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А если нет разницы, зачем платить больше?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теклокерамика.jpg"/>
          <p:cNvPicPr>
            <a:picLocks noChangeAspect="1"/>
          </p:cNvPicPr>
          <p:nvPr/>
        </p:nvPicPr>
        <p:blipFill>
          <a:blip r:embed="rId2" cstate="print"/>
          <a:srcRect l="12507" t="7895" r="3955"/>
          <a:stretch>
            <a:fillRect/>
          </a:stretch>
        </p:blipFill>
        <p:spPr>
          <a:xfrm>
            <a:off x="5076056" y="3851939"/>
            <a:ext cx="4067944" cy="300606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78376" y="44624"/>
            <a:ext cx="7498080" cy="7829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Кухня и электроплита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кастрюли.JPG"/>
          <p:cNvPicPr>
            <a:picLocks noChangeAspect="1"/>
          </p:cNvPicPr>
          <p:nvPr/>
        </p:nvPicPr>
        <p:blipFill>
          <a:blip r:embed="rId3" cstate="print"/>
          <a:srcRect r="5451" b="23637"/>
          <a:stretch>
            <a:fillRect/>
          </a:stretch>
        </p:blipFill>
        <p:spPr>
          <a:xfrm>
            <a:off x="1115616" y="836712"/>
            <a:ext cx="5616624" cy="3024336"/>
          </a:xfrm>
          <a:prstGeom prst="rect">
            <a:avLst/>
          </a:prstGeom>
        </p:spPr>
      </p:pic>
      <p:sp>
        <p:nvSpPr>
          <p:cNvPr id="4097" name="Text Box 1"/>
          <p:cNvSpPr txBox="1">
            <a:spLocks noChangeAspect="1" noChangeArrowheads="1"/>
          </p:cNvSpPr>
          <p:nvPr/>
        </p:nvSpPr>
        <p:spPr bwMode="auto">
          <a:xfrm>
            <a:off x="2285629" y="2686165"/>
            <a:ext cx="1120775" cy="4908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Ровное </a:t>
            </a:r>
            <a:r>
              <a:rPr lang="ru-RU" sz="1400" b="1" dirty="0" smtClean="0">
                <a:latin typeface="Calibri" pitchFamily="34" charset="0"/>
              </a:rPr>
              <a:t>дно   7:50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8" name="Text Box 2"/>
          <p:cNvSpPr txBox="1">
            <a:spLocks noChangeAspect="1" noChangeArrowheads="1"/>
          </p:cNvSpPr>
          <p:nvPr/>
        </p:nvSpPr>
        <p:spPr bwMode="auto">
          <a:xfrm>
            <a:off x="5111379" y="1736840"/>
            <a:ext cx="933450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Старая кастрюля     10:15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293096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* Используем посуду с ровным дном.</a:t>
            </a:r>
          </a:p>
          <a:p>
            <a:r>
              <a:rPr lang="ru-RU" i="1" dirty="0" smtClean="0"/>
              <a:t>* На большие конфорки ставим только большую посуду.</a:t>
            </a:r>
          </a:p>
          <a:p>
            <a:r>
              <a:rPr lang="ru-RU" i="1" dirty="0" smtClean="0"/>
              <a:t>* Индукционные плиты позволяют экономить до 50% электроэнергии.</a:t>
            </a:r>
          </a:p>
          <a:p>
            <a:r>
              <a:rPr lang="ru-RU" i="1" dirty="0" smtClean="0"/>
              <a:t>* Разогреть быстрее </a:t>
            </a:r>
            <a:r>
              <a:rPr lang="ru-RU" i="1" dirty="0" err="1" smtClean="0"/>
              <a:t>микроволновкой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* Следите, чтобы в чайнике не было накипи.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76256" y="1196752"/>
            <a:ext cx="141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400 мл воды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76256" y="2060848"/>
            <a:ext cx="165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Экономия 24%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8792" y="3779748"/>
            <a:ext cx="230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Индукционная плита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098" grpId="0" animBg="1"/>
      <p:bldP spid="15" grpId="0" build="p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духо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3" y="4069857"/>
            <a:ext cx="2808311" cy="2788143"/>
          </a:xfrm>
          <a:prstGeom prst="rect">
            <a:avLst/>
          </a:prstGeom>
        </p:spPr>
      </p:pic>
      <p:pic>
        <p:nvPicPr>
          <p:cNvPr id="10" name="Рисунок 9" descr="холодиль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602" y="1014453"/>
            <a:ext cx="2256349" cy="4715853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8112" y="600943"/>
            <a:ext cx="4499992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1,01 кВт*сутки * 30 дней * 2,81руб =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93 руб. в месяц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7096" y="9232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 Холодильник не должен близко стоять к источникам тепла, например, к батарее. 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 Не ставьте в холодильник горячую кастрюлю. Она сначала должна остыть на плите.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/>
              <a:t> Если в вашем морозильнике образуется лёд, то от него надо чаще избавляться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7096" y="30492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Электрическая духовка: 2900 Ватт. Она стала самым мощным домашним прибором</a:t>
            </a: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07096" y="3697287"/>
            <a:ext cx="4464496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2,9 кВт * 1ч * 2,81руб =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руб. в час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7096" y="1886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Холодильник: один из самых затратных приборов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30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178376" y="44624"/>
            <a:ext cx="7498080" cy="7829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Лампочки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 descr="IMG_5843.JPG"/>
          <p:cNvPicPr>
            <a:picLocks noChangeAspect="1"/>
          </p:cNvPicPr>
          <p:nvPr/>
        </p:nvPicPr>
        <p:blipFill>
          <a:blip r:embed="rId3" cstate="print"/>
          <a:srcRect l="3938" t="12825" r="1513" b="17674"/>
          <a:stretch>
            <a:fillRect/>
          </a:stretch>
        </p:blipFill>
        <p:spPr>
          <a:xfrm>
            <a:off x="1835696" y="1916832"/>
            <a:ext cx="5155520" cy="28421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523268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Лампа накаливания (обычно 20-100 Ватт)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14048" y="5432009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Энергосберегающая (люминесцентная)  лампа (обычно 9-30 Ватт)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29376" y="50851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Светодиодная лампа (обычно 1-7 Ватт)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847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08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419872" y="4437112"/>
            <a:ext cx="55081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Старые лампы накаливания давно пора заменить на энергосберегающие лампы.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Выключайте свет в комнатах, если он там сейчас не нужен. Это самая простая и эффективная экономия.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 комнате светлые обои, а окна не зашторены, то, возможно, и свет не придётся лишний раз включать.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05646740"/>
              </p:ext>
            </p:extLst>
          </p:nvPr>
        </p:nvGraphicFramePr>
        <p:xfrm>
          <a:off x="1763688" y="332656"/>
          <a:ext cx="7380312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3573016"/>
          <a:ext cx="3563888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277944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986</TotalTime>
  <Words>595</Words>
  <Application>Microsoft Office PowerPoint</Application>
  <PresentationFormat>Экран (4:3)</PresentationFormat>
  <Paragraphs>111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Solstice</vt:lpstr>
      <vt:lpstr>Исследовательская работа</vt:lpstr>
      <vt:lpstr>Презентация PowerPoint</vt:lpstr>
      <vt:lpstr>Теоретическая часть</vt:lpstr>
      <vt:lpstr>Измеряем приборы дома</vt:lpstr>
      <vt:lpstr>Стиральная машина</vt:lpstr>
      <vt:lpstr>Презентация PowerPoint</vt:lpstr>
      <vt:lpstr>Презентация PowerPoint</vt:lpstr>
      <vt:lpstr>Презентация PowerPoint</vt:lpstr>
      <vt:lpstr>Презентация PowerPoint</vt:lpstr>
      <vt:lpstr>      Вот наши платежи за электроэнергию   за последние 8 месяцев: </vt:lpstr>
    </vt:vector>
  </TitlesOfParts>
  <Company>ООО Строй-Модуль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</dc:title>
  <dc:creator>Александр</dc:creator>
  <cp:lastModifiedBy>Брагин</cp:lastModifiedBy>
  <cp:revision>114</cp:revision>
  <dcterms:created xsi:type="dcterms:W3CDTF">2013-01-18T05:26:47Z</dcterms:created>
  <dcterms:modified xsi:type="dcterms:W3CDTF">2014-03-19T14:55:13Z</dcterms:modified>
</cp:coreProperties>
</file>